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Lst>
  <p:notesMasterIdLst>
    <p:notesMasterId r:id="rId6"/>
  </p:notesMasterIdLst>
  <p:sldSz cx="14630400" cy="8229600"/>
  <p:notesSz cx="8229600" cy="14630400"/>
  <p:embeddedFontLst>
    <p:embeddedFont>
      <p:font typeface="Sora Medium"/>
      <p:regular r:id="rId11"/>
    </p:embeddedFont>
    <p:embeddedFont>
      <p:font typeface="Sora Medium"/>
      <p:regular r:id="rId12"/>
    </p:embeddedFont>
    <p:embeddedFont>
      <p:font typeface="Noto Sans TC"/>
      <p:regular r:id="rId13"/>
    </p:embeddedFont>
    <p:embeddedFont>
      <p:font typeface="Noto Sans TC"/>
      <p:regular r:id="rId1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font" Target="fonts/font1.fntdata"/><Relationship Id="rId12" Type="http://schemas.openxmlformats.org/officeDocument/2006/relationships/font" Target="fonts/font2.fntdata"/><Relationship Id="rId13" Type="http://schemas.openxmlformats.org/officeDocument/2006/relationships/font" Target="fonts/font3.fntdata"/><Relationship Id="rId14" Type="http://schemas.openxmlformats.org/officeDocument/2006/relationships/font" Target="fonts/font4.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3-1.png>
</file>

<file path=ppt/media/image-4-1.png>
</file>

<file path=ppt/media/image-4-2.png>
</file>

<file path=ppt/media/image-4-3.png>
</file>

<file path=ppt/media/image-4-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3227427"/>
            <a:ext cx="6803708" cy="708779"/>
          </a:xfrm>
          <a:prstGeom prst="rect">
            <a:avLst/>
          </a:prstGeom>
          <a:noFill/>
          <a:ln/>
        </p:spPr>
        <p:txBody>
          <a:bodyPr wrap="none" lIns="0" tIns="0" rIns="0" bIns="0" rtlCol="0" anchor="t"/>
          <a:lstStyle/>
          <a:p>
            <a:pPr indent="0" marL="0">
              <a:lnSpc>
                <a:spcPts val="5550"/>
              </a:lnSpc>
              <a:buNone/>
            </a:pPr>
            <a:r>
              <a:rPr lang="en-US" sz="4450" dirty="0">
                <a:solidFill>
                  <a:srgbClr val="97B8FF"/>
                </a:solidFill>
                <a:latin typeface="Sora Medium" pitchFamily="34" charset="0"/>
                <a:ea typeface="Sora Medium" pitchFamily="34" charset="-122"/>
                <a:cs typeface="Sora Medium" pitchFamily="34" charset="-120"/>
              </a:rPr>
              <a:t>データ移行検証スクリプト</a:t>
            </a:r>
            <a:endParaRPr lang="en-US" sz="4450" dirty="0"/>
          </a:p>
        </p:txBody>
      </p:sp>
      <p:sp>
        <p:nvSpPr>
          <p:cNvPr id="4" name="Text 1"/>
          <p:cNvSpPr/>
          <p:nvPr/>
        </p:nvSpPr>
        <p:spPr>
          <a:xfrm>
            <a:off x="793790" y="4276368"/>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データ移行プロジェクトにおける検証スクリプトの開発についてご説明します。</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80855"/>
            <a:ext cx="5670590" cy="708779"/>
          </a:xfrm>
          <a:prstGeom prst="rect">
            <a:avLst/>
          </a:prstGeom>
          <a:noFill/>
          <a:ln/>
        </p:spPr>
        <p:txBody>
          <a:bodyPr wrap="none" lIns="0" tIns="0" rIns="0" bIns="0" rtlCol="0" anchor="t"/>
          <a:lstStyle/>
          <a:p>
            <a:pPr indent="0" marL="0">
              <a:lnSpc>
                <a:spcPts val="5550"/>
              </a:lnSpc>
              <a:buNone/>
            </a:pPr>
            <a:r>
              <a:rPr lang="en-US" sz="4450" dirty="0">
                <a:solidFill>
                  <a:srgbClr val="97B8FF"/>
                </a:solidFill>
                <a:latin typeface="Sora Medium" pitchFamily="34" charset="0"/>
                <a:ea typeface="Sora Medium" pitchFamily="34" charset="-122"/>
                <a:cs typeface="Sora Medium" pitchFamily="34" charset="-120"/>
              </a:rPr>
              <a:t>データ検証の目的</a:t>
            </a:r>
            <a:endParaRPr lang="en-US" sz="4450" dirty="0"/>
          </a:p>
        </p:txBody>
      </p:sp>
      <p:sp>
        <p:nvSpPr>
          <p:cNvPr id="3" name="Text 1"/>
          <p:cNvSpPr/>
          <p:nvPr/>
        </p:nvSpPr>
        <p:spPr>
          <a:xfrm>
            <a:off x="793790" y="335661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97B8FF"/>
                </a:solidFill>
                <a:latin typeface="Sora Medium" pitchFamily="34" charset="0"/>
                <a:ea typeface="Sora Medium" pitchFamily="34" charset="-122"/>
                <a:cs typeface="Sora Medium" pitchFamily="34" charset="-120"/>
              </a:rPr>
              <a:t>検証項目</a:t>
            </a:r>
            <a:endParaRPr lang="en-US" sz="2200" dirty="0"/>
          </a:p>
        </p:txBody>
      </p:sp>
      <p:sp>
        <p:nvSpPr>
          <p:cNvPr id="4" name="Text 2"/>
          <p:cNvSpPr/>
          <p:nvPr/>
        </p:nvSpPr>
        <p:spPr>
          <a:xfrm>
            <a:off x="793790" y="393775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移行前後のデータ型と値の一致</a:t>
            </a:r>
            <a:endParaRPr lang="en-US" sz="1750" dirty="0"/>
          </a:p>
        </p:txBody>
      </p:sp>
      <p:sp>
        <p:nvSpPr>
          <p:cNvPr id="5" name="Text 3"/>
          <p:cNvSpPr/>
          <p:nvPr/>
        </p:nvSpPr>
        <p:spPr>
          <a:xfrm>
            <a:off x="793790" y="437995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データの完全移行と欠損の確認</a:t>
            </a:r>
            <a:endParaRPr lang="en-US" sz="1750" dirty="0"/>
          </a:p>
        </p:txBody>
      </p:sp>
      <p:sp>
        <p:nvSpPr>
          <p:cNvPr id="6" name="Text 4"/>
          <p:cNvSpPr/>
          <p:nvPr/>
        </p:nvSpPr>
        <p:spPr>
          <a:xfrm>
            <a:off x="793790" y="482215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移行対象外のデータの排除</a:t>
            </a:r>
            <a:endParaRPr lang="en-US" sz="1750" dirty="0"/>
          </a:p>
        </p:txBody>
      </p:sp>
      <p:sp>
        <p:nvSpPr>
          <p:cNvPr id="7" name="Text 5"/>
          <p:cNvSpPr/>
          <p:nvPr/>
        </p:nvSpPr>
        <p:spPr>
          <a:xfrm>
            <a:off x="793790" y="5264348"/>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意図的なデータ変更の反映確認</a:t>
            </a:r>
            <a:endParaRPr lang="en-US" sz="1750" dirty="0"/>
          </a:p>
        </p:txBody>
      </p:sp>
      <p:sp>
        <p:nvSpPr>
          <p:cNvPr id="8" name="Text 6"/>
          <p:cNvSpPr/>
          <p:nvPr/>
        </p:nvSpPr>
        <p:spPr>
          <a:xfrm>
            <a:off x="793790" y="5706547"/>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許容範囲内の差異の確認</a:t>
            </a:r>
            <a:endParaRPr lang="en-US" sz="1750" dirty="0"/>
          </a:p>
        </p:txBody>
      </p:sp>
      <p:sp>
        <p:nvSpPr>
          <p:cNvPr id="9" name="Text 7"/>
          <p:cNvSpPr/>
          <p:nvPr/>
        </p:nvSpPr>
        <p:spPr>
          <a:xfrm>
            <a:off x="7599521" y="3356610"/>
            <a:ext cx="2835235" cy="354330"/>
          </a:xfrm>
          <a:prstGeom prst="rect">
            <a:avLst/>
          </a:prstGeom>
          <a:noFill/>
          <a:ln/>
        </p:spPr>
        <p:txBody>
          <a:bodyPr wrap="none" lIns="0" tIns="0" rIns="0" bIns="0" rtlCol="0" anchor="t"/>
          <a:lstStyle/>
          <a:p>
            <a:pPr indent="0" marL="0">
              <a:lnSpc>
                <a:spcPts val="2750"/>
              </a:lnSpc>
              <a:buNone/>
            </a:pPr>
            <a:r>
              <a:rPr lang="en-US" sz="2200" dirty="0">
                <a:solidFill>
                  <a:srgbClr val="97B8FF"/>
                </a:solidFill>
                <a:latin typeface="Sora Medium" pitchFamily="34" charset="0"/>
                <a:ea typeface="Sora Medium" pitchFamily="34" charset="-122"/>
                <a:cs typeface="Sora Medium" pitchFamily="34" charset="-120"/>
              </a:rPr>
              <a:t>検証の重要性</a:t>
            </a:r>
            <a:endParaRPr lang="en-US" sz="2200" dirty="0"/>
          </a:p>
        </p:txBody>
      </p:sp>
      <p:sp>
        <p:nvSpPr>
          <p:cNvPr id="10" name="Text 8"/>
          <p:cNvSpPr/>
          <p:nvPr/>
        </p:nvSpPr>
        <p:spPr>
          <a:xfrm>
            <a:off x="7599521" y="3937754"/>
            <a:ext cx="6244709" cy="725805"/>
          </a:xfrm>
          <a:prstGeom prst="rect">
            <a:avLst/>
          </a:prstGeom>
          <a:noFill/>
          <a:ln/>
        </p:spPr>
        <p:txBody>
          <a:bodyPr wrap="square" lIns="0" tIns="0" rIns="0" bIns="0" rtlCol="0" anchor="t"/>
          <a:lstStyle/>
          <a:p>
            <a:pPr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データ移行の精度と信頼性を確保し、データウェアハウスの運用を円滑に進めるために、検証は不可欠です。</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807012"/>
            <a:ext cx="5670590" cy="708779"/>
          </a:xfrm>
          <a:prstGeom prst="rect">
            <a:avLst/>
          </a:prstGeom>
          <a:noFill/>
          <a:ln/>
        </p:spPr>
        <p:txBody>
          <a:bodyPr wrap="none" lIns="0" tIns="0" rIns="0" bIns="0" rtlCol="0" anchor="t"/>
          <a:lstStyle/>
          <a:p>
            <a:pPr indent="0" marL="0">
              <a:lnSpc>
                <a:spcPts val="5550"/>
              </a:lnSpc>
              <a:buNone/>
            </a:pPr>
            <a:r>
              <a:rPr lang="en-US" sz="4450" dirty="0">
                <a:solidFill>
                  <a:srgbClr val="97B8FF"/>
                </a:solidFill>
                <a:latin typeface="Sora Medium" pitchFamily="34" charset="0"/>
                <a:ea typeface="Sora Medium" pitchFamily="34" charset="-122"/>
                <a:cs typeface="Sora Medium" pitchFamily="34" charset="-120"/>
              </a:rPr>
              <a:t>データ検証方法</a:t>
            </a:r>
            <a:endParaRPr lang="en-US" sz="4450" dirty="0"/>
          </a:p>
        </p:txBody>
      </p:sp>
      <p:sp>
        <p:nvSpPr>
          <p:cNvPr id="4" name="Shape 1"/>
          <p:cNvSpPr/>
          <p:nvPr/>
        </p:nvSpPr>
        <p:spPr>
          <a:xfrm>
            <a:off x="793790" y="2855952"/>
            <a:ext cx="3664863" cy="2032754"/>
          </a:xfrm>
          <a:prstGeom prst="roundRect">
            <a:avLst>
              <a:gd name="adj" fmla="val 1674"/>
            </a:avLst>
          </a:prstGeom>
          <a:solidFill>
            <a:srgbClr val="26262B"/>
          </a:solidFill>
          <a:ln/>
        </p:spPr>
      </p:sp>
      <p:sp>
        <p:nvSpPr>
          <p:cNvPr id="5" name="Text 2"/>
          <p:cNvSpPr/>
          <p:nvPr/>
        </p:nvSpPr>
        <p:spPr>
          <a:xfrm>
            <a:off x="1020604" y="308276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初期案</a:t>
            </a:r>
            <a:endParaRPr lang="en-US" sz="2200" dirty="0"/>
          </a:p>
        </p:txBody>
      </p:sp>
      <p:sp>
        <p:nvSpPr>
          <p:cNvPr id="6" name="Text 3"/>
          <p:cNvSpPr/>
          <p:nvPr/>
        </p:nvSpPr>
        <p:spPr>
          <a:xfrm>
            <a:off x="1020604" y="3573185"/>
            <a:ext cx="3211235" cy="725805"/>
          </a:xfrm>
          <a:prstGeom prst="rect">
            <a:avLst/>
          </a:prstGeom>
          <a:noFill/>
          <a:ln/>
        </p:spPr>
        <p:txBody>
          <a:bodyPr wrap="square" lIns="0" tIns="0" rIns="0" bIns="0" rtlCol="0" anchor="t"/>
          <a:lstStyle/>
          <a:p>
            <a:pPr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データ件数比較とサンプルデータのCSV出力による検証。</a:t>
            </a:r>
            <a:endParaRPr lang="en-US" sz="1750" dirty="0"/>
          </a:p>
        </p:txBody>
      </p:sp>
      <p:sp>
        <p:nvSpPr>
          <p:cNvPr id="7" name="Shape 4"/>
          <p:cNvSpPr/>
          <p:nvPr/>
        </p:nvSpPr>
        <p:spPr>
          <a:xfrm>
            <a:off x="4685467" y="2855952"/>
            <a:ext cx="3664863" cy="2032754"/>
          </a:xfrm>
          <a:prstGeom prst="roundRect">
            <a:avLst>
              <a:gd name="adj" fmla="val 1674"/>
            </a:avLst>
          </a:prstGeom>
          <a:solidFill>
            <a:srgbClr val="26262B"/>
          </a:solidFill>
          <a:ln/>
        </p:spPr>
      </p:sp>
      <p:sp>
        <p:nvSpPr>
          <p:cNvPr id="8" name="Text 5"/>
          <p:cNvSpPr/>
          <p:nvPr/>
        </p:nvSpPr>
        <p:spPr>
          <a:xfrm>
            <a:off x="4912281" y="3082766"/>
            <a:ext cx="2835235" cy="354330"/>
          </a:xfrm>
          <a:prstGeom prst="rect">
            <a:avLst/>
          </a:prstGeom>
          <a:noFill/>
          <a:ln/>
        </p:spPr>
        <p:txBody>
          <a:bodyPr wrap="none" lIns="0" tIns="0" rIns="0" bIns="0" rtlCol="0" anchor="t"/>
          <a:lstStyle/>
          <a:p>
            <a:pPr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課題</a:t>
            </a:r>
            <a:endParaRPr lang="en-US" sz="2200" dirty="0"/>
          </a:p>
        </p:txBody>
      </p:sp>
      <p:sp>
        <p:nvSpPr>
          <p:cNvPr id="9" name="Text 6"/>
          <p:cNvSpPr/>
          <p:nvPr/>
        </p:nvSpPr>
        <p:spPr>
          <a:xfrm>
            <a:off x="4912281" y="3573185"/>
            <a:ext cx="3211235" cy="1088708"/>
          </a:xfrm>
          <a:prstGeom prst="rect">
            <a:avLst/>
          </a:prstGeom>
          <a:noFill/>
          <a:ln/>
        </p:spPr>
        <p:txBody>
          <a:bodyPr wrap="square" lIns="0" tIns="0" rIns="0" bIns="0" rtlCol="0" anchor="t"/>
          <a:lstStyle/>
          <a:p>
            <a:pPr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CSV出力時のデータ型情報欠落、BOMの差異、固定長文字列と可変長文字列の差異など。</a:t>
            </a:r>
            <a:endParaRPr lang="en-US" sz="1750" dirty="0"/>
          </a:p>
        </p:txBody>
      </p:sp>
      <p:sp>
        <p:nvSpPr>
          <p:cNvPr id="10" name="Shape 7"/>
          <p:cNvSpPr/>
          <p:nvPr/>
        </p:nvSpPr>
        <p:spPr>
          <a:xfrm>
            <a:off x="793790" y="5115520"/>
            <a:ext cx="7556421" cy="1306949"/>
          </a:xfrm>
          <a:prstGeom prst="roundRect">
            <a:avLst>
              <a:gd name="adj" fmla="val 2603"/>
            </a:avLst>
          </a:prstGeom>
          <a:solidFill>
            <a:srgbClr val="26262B"/>
          </a:solidFill>
          <a:ln/>
        </p:spPr>
      </p:sp>
      <p:sp>
        <p:nvSpPr>
          <p:cNvPr id="11" name="Text 8"/>
          <p:cNvSpPr/>
          <p:nvPr/>
        </p:nvSpPr>
        <p:spPr>
          <a:xfrm>
            <a:off x="1020604" y="534233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解決策</a:t>
            </a:r>
            <a:endParaRPr lang="en-US" sz="2200" dirty="0"/>
          </a:p>
        </p:txBody>
      </p:sp>
      <p:sp>
        <p:nvSpPr>
          <p:cNvPr id="12" name="Text 9"/>
          <p:cNvSpPr/>
          <p:nvPr/>
        </p:nvSpPr>
        <p:spPr>
          <a:xfrm>
            <a:off x="1020604" y="5832753"/>
            <a:ext cx="7102793" cy="362903"/>
          </a:xfrm>
          <a:prstGeom prst="rect">
            <a:avLst/>
          </a:prstGeom>
          <a:noFill/>
          <a:ln/>
        </p:spPr>
        <p:txBody>
          <a:bodyPr wrap="none" lIns="0" tIns="0" rIns="0" bIns="0" rtlCol="0" anchor="t"/>
          <a:lstStyle/>
          <a:p>
            <a:pPr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pandasライブラリを利用した自動比較スクリプトの開発。</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821430"/>
            <a:ext cx="5670590" cy="708779"/>
          </a:xfrm>
          <a:prstGeom prst="rect">
            <a:avLst/>
          </a:prstGeom>
          <a:noFill/>
          <a:ln/>
        </p:spPr>
        <p:txBody>
          <a:bodyPr wrap="none" lIns="0" tIns="0" rIns="0" bIns="0" rtlCol="0" anchor="t"/>
          <a:lstStyle/>
          <a:p>
            <a:pPr indent="0" marL="0">
              <a:lnSpc>
                <a:spcPts val="5550"/>
              </a:lnSpc>
              <a:buNone/>
            </a:pPr>
            <a:r>
              <a:rPr lang="en-US" sz="4450" dirty="0">
                <a:solidFill>
                  <a:srgbClr val="97B8FF"/>
                </a:solidFill>
                <a:latin typeface="Sora Medium" pitchFamily="34" charset="0"/>
                <a:ea typeface="Sora Medium" pitchFamily="34" charset="-122"/>
                <a:cs typeface="Sora Medium" pitchFamily="34" charset="-120"/>
              </a:rPr>
              <a:t>比較スクリプト概要</a:t>
            </a:r>
            <a:endParaRPr lang="en-US" sz="4450" dirty="0"/>
          </a:p>
        </p:txBody>
      </p:sp>
      <p:pic>
        <p:nvPicPr>
          <p:cNvPr id="4" name="Image 1" descr="preencoded.png">    </p:cNvPr>
          <p:cNvPicPr>
            <a:picLocks noChangeAspect="1"/>
          </p:cNvPicPr>
          <p:nvPr/>
        </p:nvPicPr>
        <p:blipFill>
          <a:blip r:embed="rId2"/>
          <a:stretch>
            <a:fillRect/>
          </a:stretch>
        </p:blipFill>
        <p:spPr>
          <a:xfrm>
            <a:off x="793790" y="4870371"/>
            <a:ext cx="566976" cy="566976"/>
          </a:xfrm>
          <a:prstGeom prst="rect">
            <a:avLst/>
          </a:prstGeom>
        </p:spPr>
      </p:pic>
      <p:sp>
        <p:nvSpPr>
          <p:cNvPr id="5" name="Text 1"/>
          <p:cNvSpPr/>
          <p:nvPr/>
        </p:nvSpPr>
        <p:spPr>
          <a:xfrm>
            <a:off x="793790" y="5664160"/>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redshift\_client.py</a:t>
            </a:r>
            <a:endParaRPr lang="en-US" sz="2200" dirty="0"/>
          </a:p>
        </p:txBody>
      </p:sp>
      <p:sp>
        <p:nvSpPr>
          <p:cNvPr id="6" name="Text 2"/>
          <p:cNvSpPr/>
          <p:nvPr/>
        </p:nvSpPr>
        <p:spPr>
          <a:xfrm>
            <a:off x="793790" y="6154579"/>
            <a:ext cx="4120753"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Redshiftデータベースへの接続とデータ取得。</a:t>
            </a:r>
            <a:endParaRPr lang="en-US" sz="1750" dirty="0"/>
          </a:p>
        </p:txBody>
      </p:sp>
      <p:pic>
        <p:nvPicPr>
          <p:cNvPr id="7" name="Image 2" descr="preencoded.png">    </p:cNvPr>
          <p:cNvPicPr>
            <a:picLocks noChangeAspect="1"/>
          </p:cNvPicPr>
          <p:nvPr/>
        </p:nvPicPr>
        <p:blipFill>
          <a:blip r:embed="rId3"/>
          <a:stretch>
            <a:fillRect/>
          </a:stretch>
        </p:blipFill>
        <p:spPr>
          <a:xfrm>
            <a:off x="5254704" y="4870371"/>
            <a:ext cx="566976" cy="566976"/>
          </a:xfrm>
          <a:prstGeom prst="rect">
            <a:avLst/>
          </a:prstGeom>
        </p:spPr>
      </p:pic>
      <p:sp>
        <p:nvSpPr>
          <p:cNvPr id="8" name="Text 3"/>
          <p:cNvSpPr/>
          <p:nvPr/>
        </p:nvSpPr>
        <p:spPr>
          <a:xfrm>
            <a:off x="5254704" y="5664160"/>
            <a:ext cx="3247192"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migration\_checker.py</a:t>
            </a:r>
            <a:endParaRPr lang="en-US" sz="2200" dirty="0"/>
          </a:p>
        </p:txBody>
      </p:sp>
      <p:sp>
        <p:nvSpPr>
          <p:cNvPr id="9" name="Text 4"/>
          <p:cNvSpPr/>
          <p:nvPr/>
        </p:nvSpPr>
        <p:spPr>
          <a:xfrm>
            <a:off x="5254704" y="6154579"/>
            <a:ext cx="4120872" cy="1088708"/>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データフレームのCSV出力、列名のマッピング処理、データ件数比較、サンプルデータの抽出と比較。</a:t>
            </a:r>
            <a:endParaRPr lang="en-US" sz="1750" dirty="0"/>
          </a:p>
        </p:txBody>
      </p:sp>
      <p:pic>
        <p:nvPicPr>
          <p:cNvPr id="10" name="Image 3" descr="preencoded.png">    </p:cNvPr>
          <p:cNvPicPr>
            <a:picLocks noChangeAspect="1"/>
          </p:cNvPicPr>
          <p:nvPr/>
        </p:nvPicPr>
        <p:blipFill>
          <a:blip r:embed="rId4"/>
          <a:stretch>
            <a:fillRect/>
          </a:stretch>
        </p:blipFill>
        <p:spPr>
          <a:xfrm>
            <a:off x="9715738" y="4870371"/>
            <a:ext cx="566976" cy="566976"/>
          </a:xfrm>
          <a:prstGeom prst="rect">
            <a:avLst/>
          </a:prstGeom>
        </p:spPr>
      </p:pic>
      <p:sp>
        <p:nvSpPr>
          <p:cNvPr id="11" name="Text 5"/>
          <p:cNvSpPr/>
          <p:nvPr/>
        </p:nvSpPr>
        <p:spPr>
          <a:xfrm>
            <a:off x="9715738" y="5664160"/>
            <a:ext cx="3340179" cy="354330"/>
          </a:xfrm>
          <a:prstGeom prst="rect">
            <a:avLst/>
          </a:prstGeom>
          <a:noFill/>
          <a:ln/>
        </p:spPr>
        <p:txBody>
          <a:bodyPr wrap="none" lIns="0" tIns="0" rIns="0" bIns="0" rtlCol="0" anchor="t"/>
          <a:lstStyle/>
          <a:p>
            <a:pPr algn="l" indent="0" marL="0">
              <a:lnSpc>
                <a:spcPts val="2750"/>
              </a:lnSpc>
              <a:buNone/>
            </a:pPr>
            <a:r>
              <a:rPr lang="en-US" sz="2200" dirty="0">
                <a:solidFill>
                  <a:srgbClr val="E0D6DE"/>
                </a:solidFill>
                <a:latin typeface="Sora Medium" pitchFamily="34" charset="0"/>
                <a:ea typeface="Sora Medium" pitchFamily="34" charset="-122"/>
                <a:cs typeface="Sora Medium" pitchFamily="34" charset="-120"/>
              </a:rPr>
              <a:t>na\_empty\_counter.py</a:t>
            </a:r>
            <a:endParaRPr lang="en-US" sz="2200" dirty="0"/>
          </a:p>
        </p:txBody>
      </p:sp>
      <p:sp>
        <p:nvSpPr>
          <p:cNvPr id="12" name="Text 6"/>
          <p:cNvSpPr/>
          <p:nvPr/>
        </p:nvSpPr>
        <p:spPr>
          <a:xfrm>
            <a:off x="9715738" y="6154579"/>
            <a:ext cx="4120753" cy="725805"/>
          </a:xfrm>
          <a:prstGeom prst="rect">
            <a:avLst/>
          </a:prstGeom>
          <a:noFill/>
          <a:ln/>
        </p:spPr>
        <p:txBody>
          <a:bodyPr wrap="square" lIns="0" tIns="0" rIns="0" bIns="0" rtlCol="0" anchor="t"/>
          <a:lstStyle/>
          <a:p>
            <a:pPr algn="l" indent="0" marL="0">
              <a:lnSpc>
                <a:spcPts val="2850"/>
              </a:lnSpc>
              <a:buNone/>
            </a:pPr>
            <a:r>
              <a:rPr lang="en-US" sz="1750" dirty="0">
                <a:solidFill>
                  <a:srgbClr val="E0D6DE"/>
                </a:solidFill>
                <a:latin typeface="Noto Sans TC" pitchFamily="34" charset="0"/>
                <a:ea typeface="Noto Sans TC" pitchFamily="34" charset="-122"/>
                <a:cs typeface="Noto Sans TC" pitchFamily="34" charset="-120"/>
              </a:rPr>
              <a:t>NULL値と空文字列の件数を集計し、データの整合性を確認。</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4</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Slide 1</vt:lpstr>
      <vt:lpstr>Slide 2</vt:lpstr>
      <vt:lpstr>Slide 3</vt:lpstr>
      <vt:lpstr>Slide 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2025-01-07T10:00:35Z</dcterms:created>
  <dcterms:modified xsi:type="dcterms:W3CDTF">2025-01-07T10:00:35Z</dcterms:modified>
</cp:coreProperties>
</file>